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9" r:id="rId2"/>
    <p:sldId id="333" r:id="rId3"/>
    <p:sldId id="321" r:id="rId4"/>
    <p:sldId id="329" r:id="rId5"/>
    <p:sldId id="334" r:id="rId6"/>
    <p:sldId id="335" r:id="rId7"/>
    <p:sldId id="336" r:id="rId8"/>
    <p:sldId id="337" r:id="rId9"/>
    <p:sldId id="305" r:id="rId10"/>
    <p:sldId id="331" r:id="rId11"/>
    <p:sldId id="332" r:id="rId12"/>
    <p:sldId id="33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80050F-9913-4522-B56F-E5D3C3E4CEA8}">
          <p14:sldIdLst>
            <p14:sldId id="279"/>
            <p14:sldId id="333"/>
          </p14:sldIdLst>
        </p14:section>
        <p14:section name="Untitled Section" id="{C99C88FC-CC3E-45CF-9A63-0C0B10FEF84F}">
          <p14:sldIdLst>
            <p14:sldId id="321"/>
            <p14:sldId id="329"/>
            <p14:sldId id="334"/>
            <p14:sldId id="335"/>
            <p14:sldId id="336"/>
            <p14:sldId id="337"/>
            <p14:sldId id="305"/>
            <p14:sldId id="331"/>
            <p14:sldId id="332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2A5D3-5703-435F-8194-212BEB5FCF2D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E589DA-B6C5-44F3-B923-134FF408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0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3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F2A4-2478-4C0D-8222-D6D8DD9A342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8B8CCF2D-EE77-4CA7-8180-D58DFBC5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298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b="1" dirty="0"/>
              <a:t>Swarm Prevention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4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6000" b="1" dirty="0"/>
              <a:t>Backup Plan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FE667-F66E-4EA3-A3E7-549E18A7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512965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Swarm Traps</a:t>
            </a:r>
          </a:p>
          <a:p>
            <a:r>
              <a:rPr lang="en-US" sz="4000" dirty="0"/>
              <a:t>Empty Hives</a:t>
            </a:r>
          </a:p>
          <a:p>
            <a:r>
              <a:rPr lang="en-US" sz="4000" dirty="0"/>
              <a:t>Equipment at the Ready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3" descr="A sign in front of a tree&#10;&#10;Description generated with very high confidence">
            <a:extLst>
              <a:ext uri="{FF2B5EF4-FFF2-40B4-BE49-F238E27FC236}">
                <a16:creationId xmlns:a16="http://schemas.microsoft.com/office/drawing/2014/main" id="{C3419DB3-5C26-4135-9B04-9D02F6AC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06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220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254496" cy="13797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Conclusion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FE667-F66E-4EA3-A3E7-549E18A7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2081"/>
            <a:ext cx="6409888" cy="41092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Inspect – You Don’t Know What You Don’t Know</a:t>
            </a:r>
          </a:p>
          <a:p>
            <a:r>
              <a:rPr lang="en-US" sz="2400" dirty="0"/>
              <a:t>Know the Signs</a:t>
            </a:r>
          </a:p>
          <a:p>
            <a:r>
              <a:rPr lang="en-US" sz="2400" dirty="0"/>
              <a:t>Get Ahead of Your Hive – Be Proactive</a:t>
            </a:r>
          </a:p>
          <a:p>
            <a:r>
              <a:rPr lang="en-US" sz="2400" dirty="0"/>
              <a:t>If None of the Above, Be Prepared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4617A-AA4B-4442-A9D3-C0F363DF7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 b="-2"/>
          <a:stretch/>
        </p:blipFill>
        <p:spPr>
          <a:xfrm rot="16200000">
            <a:off x="6443132" y="1109133"/>
            <a:ext cx="6858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 How’d My Swarm Do?</a:t>
            </a:r>
          </a:p>
        </p:txBody>
      </p:sp>
      <p:pic>
        <p:nvPicPr>
          <p:cNvPr id="4" name="Picture 3" descr="A palm tree&#10;&#10;Description generated with very high confidence">
            <a:extLst>
              <a:ext uri="{FF2B5EF4-FFF2-40B4-BE49-F238E27FC236}">
                <a16:creationId xmlns:a16="http://schemas.microsoft.com/office/drawing/2014/main" id="{501DBCE2-A254-45EC-8175-643874EE0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 r="2" b="2798"/>
          <a:stretch/>
        </p:blipFill>
        <p:spPr>
          <a:xfrm>
            <a:off x="20" y="10"/>
            <a:ext cx="4475130" cy="2232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0F90C-44D2-41F6-A708-18CE39E74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109"/>
          <a:stretch/>
        </p:blipFill>
        <p:spPr>
          <a:xfrm>
            <a:off x="20" y="2325504"/>
            <a:ext cx="4475130" cy="2215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99C61-3609-4223-8470-C67C06DE9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7" r="2" b="4275"/>
          <a:stretch/>
        </p:blipFill>
        <p:spPr>
          <a:xfrm>
            <a:off x="20" y="4634159"/>
            <a:ext cx="4475130" cy="222384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FE667-F66E-4EA3-A3E7-549E18A7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Took Three Shakes</a:t>
            </a:r>
          </a:p>
          <a:p>
            <a:r>
              <a:rPr lang="en-US" sz="3200" dirty="0"/>
              <a:t>Used Two Deep Boxes</a:t>
            </a:r>
          </a:p>
          <a:p>
            <a:r>
              <a:rPr lang="en-US" sz="3200" dirty="0"/>
              <a:t>Still Going Strong after Three Days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908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26102-DBBF-42E9-A587-560D5D44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Different Goals</a:t>
            </a:r>
          </a:p>
        </p:txBody>
      </p:sp>
      <p:pic>
        <p:nvPicPr>
          <p:cNvPr id="5" name="Picture 4" descr="A picture containing honeycomb, cake, food&#10;&#10;Description generated with very high confidence">
            <a:extLst>
              <a:ext uri="{FF2B5EF4-FFF2-40B4-BE49-F238E27FC236}">
                <a16:creationId xmlns:a16="http://schemas.microsoft.com/office/drawing/2014/main" id="{196F2605-F97B-4D41-8749-6AC0A4DE0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550022"/>
            <a:ext cx="3662730" cy="26463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alm tree&#10;&#10;Description generated with very high confidence">
            <a:extLst>
              <a:ext uri="{FF2B5EF4-FFF2-40B4-BE49-F238E27FC236}">
                <a16:creationId xmlns:a16="http://schemas.microsoft.com/office/drawing/2014/main" id="{979D9064-A736-4C8E-A1D9-5F875D522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757312"/>
            <a:ext cx="3662730" cy="2454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7B2E-0BE7-4541-91F5-08B2CC8F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Main Objective of the Beekeeper?</a:t>
            </a:r>
          </a:p>
          <a:p>
            <a:r>
              <a:rPr lang="en-US" dirty="0">
                <a:solidFill>
                  <a:srgbClr val="FFFFFF"/>
                </a:solidFill>
              </a:rPr>
              <a:t>Main Objective of the Hive?</a:t>
            </a:r>
          </a:p>
        </p:txBody>
      </p:sp>
    </p:spTree>
    <p:extLst>
      <p:ext uri="{BB962C8B-B14F-4D97-AF65-F5344CB8AC3E}">
        <p14:creationId xmlns:p14="http://schemas.microsoft.com/office/powerpoint/2010/main" val="33581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Causes of Swarming</a:t>
            </a:r>
          </a:p>
        </p:txBody>
      </p:sp>
      <p:pic>
        <p:nvPicPr>
          <p:cNvPr id="7" name="Picture 6" descr="A picture containing outdoor object, honeycomb, animal, food&#10;&#10;Description generated with high confidence">
            <a:extLst>
              <a:ext uri="{FF2B5EF4-FFF2-40B4-BE49-F238E27FC236}">
                <a16:creationId xmlns:a16="http://schemas.microsoft.com/office/drawing/2014/main" id="{C6A6107A-D5BE-4AC1-9047-30610D0D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924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0930" y="892558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Lack of Space</a:t>
            </a:r>
          </a:p>
          <a:p>
            <a:r>
              <a:rPr lang="en-US" sz="3600" dirty="0">
                <a:solidFill>
                  <a:srgbClr val="FFFFFF"/>
                </a:solidFill>
              </a:rPr>
              <a:t>Too Much Heat</a:t>
            </a:r>
          </a:p>
          <a:p>
            <a:r>
              <a:rPr lang="en-US" sz="3600" dirty="0">
                <a:solidFill>
                  <a:srgbClr val="FFFFFF"/>
                </a:solidFill>
              </a:rPr>
              <a:t>No Empty Cells</a:t>
            </a:r>
          </a:p>
          <a:p>
            <a:r>
              <a:rPr lang="en-US" sz="3600" dirty="0">
                <a:solidFill>
                  <a:srgbClr val="FFFFFF"/>
                </a:solidFill>
              </a:rPr>
              <a:t>Older Queen</a:t>
            </a:r>
          </a:p>
          <a:p>
            <a:r>
              <a:rPr lang="en-US" sz="3600" dirty="0">
                <a:solidFill>
                  <a:srgbClr val="FFFFFF"/>
                </a:solidFill>
              </a:rPr>
              <a:t>Instinct</a:t>
            </a:r>
          </a:p>
        </p:txBody>
      </p:sp>
    </p:spTree>
    <p:extLst>
      <p:ext uri="{BB962C8B-B14F-4D97-AF65-F5344CB8AC3E}">
        <p14:creationId xmlns:p14="http://schemas.microsoft.com/office/powerpoint/2010/main" val="22274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/>
              <a:t>Lack of Space</a:t>
            </a:r>
          </a:p>
        </p:txBody>
      </p:sp>
      <p:pic>
        <p:nvPicPr>
          <p:cNvPr id="6" name="Picture 5" descr="A pile of food&#10;&#10;Description generated with very high confidence">
            <a:extLst>
              <a:ext uri="{FF2B5EF4-FFF2-40B4-BE49-F238E27FC236}">
                <a16:creationId xmlns:a16="http://schemas.microsoft.com/office/drawing/2014/main" id="{5B81A1A2-FB62-448D-B3C9-6A1947B44B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/>
          <a:stretch/>
        </p:blipFill>
        <p:spPr>
          <a:xfrm rot="5400000">
            <a:off x="-1109133" y="1109133"/>
            <a:ext cx="6858000" cy="46397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0" y="2322576"/>
            <a:ext cx="6683036" cy="3858768"/>
          </a:xfrm>
        </p:spPr>
        <p:txBody>
          <a:bodyPr>
            <a:normAutofit/>
          </a:bodyPr>
          <a:lstStyle/>
          <a:p>
            <a:r>
              <a:rPr lang="en-US" dirty="0"/>
              <a:t>Add Supers</a:t>
            </a:r>
          </a:p>
          <a:p>
            <a:pPr lvl="1"/>
            <a:r>
              <a:rPr lang="en-US" sz="2800" dirty="0"/>
              <a:t>Use Queen Excluder if Going for Honey</a:t>
            </a:r>
          </a:p>
          <a:p>
            <a:r>
              <a:rPr lang="en-US" dirty="0"/>
              <a:t>Switch out Frames with Empty Foundation or Drawn Comb</a:t>
            </a:r>
          </a:p>
          <a:p>
            <a:pPr lvl="1"/>
            <a:r>
              <a:rPr lang="en-US" sz="2800" dirty="0"/>
              <a:t>Checkerboarding if Multiple Boxes</a:t>
            </a:r>
          </a:p>
          <a:p>
            <a:r>
              <a:rPr lang="en-US" dirty="0"/>
              <a:t>Offload Full Frames to Other Hives</a:t>
            </a:r>
          </a:p>
        </p:txBody>
      </p:sp>
    </p:spTree>
    <p:extLst>
      <p:ext uri="{BB962C8B-B14F-4D97-AF65-F5344CB8AC3E}">
        <p14:creationId xmlns:p14="http://schemas.microsoft.com/office/powerpoint/2010/main" val="1761714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04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Too Much Heat</a:t>
            </a:r>
          </a:p>
        </p:txBody>
      </p:sp>
      <p:pic>
        <p:nvPicPr>
          <p:cNvPr id="5" name="Picture 4" descr="A picture containing grass, outdoor, tree, ground&#10;&#10;Description generated with very high confidence">
            <a:extLst>
              <a:ext uri="{FF2B5EF4-FFF2-40B4-BE49-F238E27FC236}">
                <a16:creationId xmlns:a16="http://schemas.microsoft.com/office/drawing/2014/main" id="{D710EC95-1558-453C-847E-4AA752F2B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595" y="917725"/>
            <a:ext cx="3891150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Use Vented Bottom Boards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Put Hole in Top of Brood Box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13/16</a:t>
            </a:r>
            <a:r>
              <a:rPr lang="en-US" baseline="30000" dirty="0">
                <a:solidFill>
                  <a:srgbClr val="FFFFFF"/>
                </a:solidFill>
              </a:rPr>
              <a:t>ths   </a:t>
            </a:r>
            <a:r>
              <a:rPr lang="en-US" dirty="0">
                <a:solidFill>
                  <a:srgbClr val="FFFFFF"/>
                </a:solidFill>
              </a:rPr>
              <a:t>or 7/8</a:t>
            </a:r>
            <a:r>
              <a:rPr lang="en-US" baseline="30000" dirty="0">
                <a:solidFill>
                  <a:srgbClr val="FFFFFF"/>
                </a:solidFill>
              </a:rPr>
              <a:t>ths</a:t>
            </a:r>
          </a:p>
          <a:p>
            <a:endParaRPr lang="en-US" sz="2400" baseline="30000" dirty="0">
              <a:solidFill>
                <a:srgbClr val="FFFFFF"/>
              </a:solidFill>
            </a:endParaRPr>
          </a:p>
          <a:p>
            <a:r>
              <a:rPr lang="en-US" sz="3600" baseline="30000" dirty="0">
                <a:solidFill>
                  <a:srgbClr val="FFFFFF"/>
                </a:solidFill>
              </a:rPr>
              <a:t>Popsicle Sticks Under Telescoping Lid</a:t>
            </a:r>
          </a:p>
        </p:txBody>
      </p:sp>
    </p:spTree>
    <p:extLst>
      <p:ext uri="{BB962C8B-B14F-4D97-AF65-F5344CB8AC3E}">
        <p14:creationId xmlns:p14="http://schemas.microsoft.com/office/powerpoint/2010/main" val="163319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BDC8D686-0EAB-47D4-AB2F-240CEBBCC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6" b="22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335576" y="-399378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991BFE-2E28-42F0-ABB2-4AA49562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562" y="0"/>
            <a:ext cx="6097438" cy="529868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162" y="425148"/>
            <a:ext cx="4707837" cy="1043409"/>
          </a:xfrm>
        </p:spPr>
        <p:txBody>
          <a:bodyPr>
            <a:normAutofit/>
          </a:bodyPr>
          <a:lstStyle/>
          <a:p>
            <a:r>
              <a:rPr lang="en-US" sz="3600"/>
              <a:t>No Empty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472" y="1614309"/>
            <a:ext cx="4600403" cy="2461302"/>
          </a:xfrm>
        </p:spPr>
        <p:txBody>
          <a:bodyPr anchor="t">
            <a:normAutofit/>
          </a:bodyPr>
          <a:lstStyle/>
          <a:p>
            <a:r>
              <a:rPr lang="en-US" sz="2400" dirty="0"/>
              <a:t>Switch out With Empty Frames</a:t>
            </a:r>
          </a:p>
          <a:p>
            <a:pPr lvl="1"/>
            <a:r>
              <a:rPr lang="en-US" dirty="0"/>
              <a:t>Drawn or Raw Foundation</a:t>
            </a:r>
          </a:p>
          <a:p>
            <a:r>
              <a:rPr lang="en-US" sz="2400" dirty="0"/>
              <a:t>Add Another Brood Box or Super</a:t>
            </a:r>
          </a:p>
        </p:txBody>
      </p:sp>
    </p:spTree>
    <p:extLst>
      <p:ext uri="{BB962C8B-B14F-4D97-AF65-F5344CB8AC3E}">
        <p14:creationId xmlns:p14="http://schemas.microsoft.com/office/powerpoint/2010/main" val="22751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ug&#10;&#10;Description generated with very high confidence">
            <a:extLst>
              <a:ext uri="{FF2B5EF4-FFF2-40B4-BE49-F238E27FC236}">
                <a16:creationId xmlns:a16="http://schemas.microsoft.com/office/drawing/2014/main" id="{0D144E30-9787-4E96-83C8-ED18EF346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b="1777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Older Queen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Max Two Years</a:t>
            </a:r>
          </a:p>
          <a:p>
            <a:r>
              <a:rPr lang="en-US" sz="4000" dirty="0"/>
              <a:t>Requeen Every Year</a:t>
            </a:r>
          </a:p>
        </p:txBody>
      </p:sp>
    </p:spTree>
    <p:extLst>
      <p:ext uri="{BB962C8B-B14F-4D97-AF65-F5344CB8AC3E}">
        <p14:creationId xmlns:p14="http://schemas.microsoft.com/office/powerpoint/2010/main" val="107860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/>
              <a:t>Instinct</a:t>
            </a:r>
            <a:endParaRPr lang="en-US" dirty="0"/>
          </a:p>
        </p:txBody>
      </p:sp>
      <p:pic>
        <p:nvPicPr>
          <p:cNvPr id="5" name="Picture 4" descr="A picture containing sitting, outdoor, next&#10;&#10;Description generated with very high confidence">
            <a:extLst>
              <a:ext uri="{FF2B5EF4-FFF2-40B4-BE49-F238E27FC236}">
                <a16:creationId xmlns:a16="http://schemas.microsoft.com/office/drawing/2014/main" id="{0E0A7041-7EF5-4F72-8A42-4E3D342C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400"/>
              <a:t>Artificial Swarm (split)</a:t>
            </a:r>
          </a:p>
          <a:p>
            <a:pPr lvl="1"/>
            <a:r>
              <a:rPr lang="en-US"/>
              <a:t>Demaree</a:t>
            </a:r>
          </a:p>
          <a:p>
            <a:pPr lvl="1"/>
            <a:r>
              <a:rPr lang="en-US"/>
              <a:t>Walk Away</a:t>
            </a:r>
          </a:p>
          <a:p>
            <a:r>
              <a:rPr lang="en-US" sz="2400"/>
              <a:t>If Too Late, Only Lose ¼ of Bees</a:t>
            </a:r>
          </a:p>
        </p:txBody>
      </p:sp>
    </p:spTree>
    <p:extLst>
      <p:ext uri="{BB962C8B-B14F-4D97-AF65-F5344CB8AC3E}">
        <p14:creationId xmlns:p14="http://schemas.microsoft.com/office/powerpoint/2010/main" val="47715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834" y="803325"/>
            <a:ext cx="6183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/>
              <a:t>Signs of Impending Swarm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FE667-F66E-4EA3-A3E7-549E18A7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Big Population</a:t>
            </a:r>
          </a:p>
          <a:p>
            <a:r>
              <a:rPr lang="en-US" sz="3200" dirty="0"/>
              <a:t>Queen Cups</a:t>
            </a:r>
          </a:p>
          <a:p>
            <a:pPr lvl="1"/>
            <a:r>
              <a:rPr lang="en-US" sz="3200" dirty="0"/>
              <a:t>Capped or Lava</a:t>
            </a:r>
          </a:p>
          <a:p>
            <a:r>
              <a:rPr lang="en-US" sz="3200" dirty="0"/>
              <a:t>Queen Cells</a:t>
            </a:r>
          </a:p>
          <a:p>
            <a:r>
              <a:rPr lang="en-US" sz="3200" dirty="0"/>
              <a:t>Shrinking Queen</a:t>
            </a:r>
          </a:p>
          <a:p>
            <a:r>
              <a:rPr lang="en-US" sz="3200" dirty="0"/>
              <a:t>No Eggs or Young Brood</a:t>
            </a:r>
          </a:p>
          <a:p>
            <a:r>
              <a:rPr lang="en-US" sz="3200" dirty="0"/>
              <a:t>Bearding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ees bearding on a hive">
            <a:extLst>
              <a:ext uri="{FF2B5EF4-FFF2-40B4-BE49-F238E27FC236}">
                <a16:creationId xmlns:a16="http://schemas.microsoft.com/office/drawing/2014/main" id="{839A7120-38AA-4620-931C-0767E6F52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8" b="1535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Swarm Prevention</vt:lpstr>
      <vt:lpstr>Different Goals</vt:lpstr>
      <vt:lpstr>Causes of Swarming</vt:lpstr>
      <vt:lpstr>Lack of Space</vt:lpstr>
      <vt:lpstr>Too Much Heat</vt:lpstr>
      <vt:lpstr>No Empty Cells</vt:lpstr>
      <vt:lpstr>Older Queen</vt:lpstr>
      <vt:lpstr>Instinct</vt:lpstr>
      <vt:lpstr>Signs of Impending Swarm</vt:lpstr>
      <vt:lpstr>Backup Plan</vt:lpstr>
      <vt:lpstr>Conclusion</vt:lpstr>
      <vt:lpstr>So How’d My Swarm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Prevention</dc:title>
  <dc:creator>von Huene, Marc</dc:creator>
  <cp:lastModifiedBy>von Huene, Marc</cp:lastModifiedBy>
  <cp:revision>4</cp:revision>
  <dcterms:created xsi:type="dcterms:W3CDTF">2019-04-23T16:52:13Z</dcterms:created>
  <dcterms:modified xsi:type="dcterms:W3CDTF">2019-04-23T17:25:03Z</dcterms:modified>
</cp:coreProperties>
</file>